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4" r:id="rId3"/>
    <p:sldId id="262" r:id="rId4"/>
    <p:sldId id="263" r:id="rId5"/>
    <p:sldId id="271" r:id="rId6"/>
    <p:sldId id="272" r:id="rId7"/>
    <p:sldId id="276" r:id="rId8"/>
    <p:sldId id="277" r:id="rId9"/>
    <p:sldId id="278" r:id="rId10"/>
    <p:sldId id="275" r:id="rId11"/>
    <p:sldId id="257" r:id="rId12"/>
    <p:sldId id="259" r:id="rId13"/>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68" d="100"/>
          <a:sy n="68" d="100"/>
        </p:scale>
        <p:origin x="-690" y="-1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2017/12/13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pPr/>
              <a:t>2017/12/13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2017/12/13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2017/12/13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pPr/>
              <a:t>2017/12/13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pPr/>
              <a:t>2017/12/13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pPr/>
              <a:t>2017/12/13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pPr/>
              <a:t>2017/12/13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pPr/>
              <a:t>2017/12/13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pPr/>
              <a:t>2017/12/13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pPr/>
              <a:t>2017/12/13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351280" y="373380"/>
            <a:ext cx="9144000" cy="1153160"/>
          </a:xfrm>
        </p:spPr>
        <p:txBody>
          <a:bodyPr>
            <a:normAutofit fontScale="90000"/>
          </a:bodyPr>
          <a:lstStyle/>
          <a:p>
            <a:r>
              <a:rPr lang="zh-CN" altLang="en-US"/>
              <a:t/>
            </a:r>
            <a:br>
              <a:rPr lang="zh-CN" altLang="en-US"/>
            </a:br>
            <a:endParaRPr lang="zh-CN" altLang="en-US"/>
          </a:p>
        </p:txBody>
      </p:sp>
      <p:sp>
        <p:nvSpPr>
          <p:cNvPr id="3" name="副标题 2"/>
          <p:cNvSpPr>
            <a:spLocks noGrp="1"/>
          </p:cNvSpPr>
          <p:nvPr>
            <p:ph type="subTitle" idx="1"/>
          </p:nvPr>
        </p:nvSpPr>
        <p:spPr>
          <a:xfrm>
            <a:off x="1200785" y="1873885"/>
            <a:ext cx="9144000" cy="3908425"/>
          </a:xfrm>
        </p:spPr>
        <p:txBody>
          <a:bodyPr>
            <a:noAutofit/>
          </a:bodyPr>
          <a:lstStyle/>
          <a:p>
            <a:pPr algn="l"/>
            <a:r>
              <a:rPr lang="zh-CN" altLang="en-US" dirty="0" smtClean="0"/>
              <a:t>古惑仔之</a:t>
            </a:r>
            <a:r>
              <a:rPr lang="en-US" altLang="zh-CN" dirty="0" smtClean="0"/>
              <a:t>—</a:t>
            </a:r>
            <a:r>
              <a:rPr lang="zh-CN" altLang="en-US" dirty="0" smtClean="0"/>
              <a:t>项目（友情）岁月</a:t>
            </a:r>
            <a:r>
              <a:rPr lang="en-US" altLang="zh-CN" dirty="0" smtClean="0"/>
              <a:t>Team</a:t>
            </a:r>
          </a:p>
          <a:p>
            <a:pPr algn="l"/>
            <a:endParaRPr lang="en-US" altLang="zh-CN" dirty="0" smtClean="0"/>
          </a:p>
          <a:p>
            <a:pPr algn="l"/>
            <a:r>
              <a:rPr lang="zh-CN" altLang="en-US" dirty="0" smtClean="0"/>
              <a:t>组长： 李崇铤</a:t>
            </a:r>
            <a:endParaRPr lang="en-US" altLang="zh-CN" dirty="0" smtClean="0"/>
          </a:p>
          <a:p>
            <a:pPr algn="l"/>
            <a:r>
              <a:rPr lang="zh-CN" altLang="en-US" dirty="0" smtClean="0"/>
              <a:t>组员：</a:t>
            </a:r>
            <a:r>
              <a:rPr lang="zh-CN" altLang="en-US" dirty="0" smtClean="0"/>
              <a:t>周昊阳  邹颖  刘莹  王佳宝  李鲜   沈浩祥  丁浩  王晓达  </a:t>
            </a:r>
            <a:endParaRPr lang="en-US" altLang="zh-CN" dirty="0" smtClean="0"/>
          </a:p>
          <a:p>
            <a:pPr algn="l"/>
            <a:endParaRPr lang="en-US" altLang="zh-CN" dirty="0" smtClean="0"/>
          </a:p>
          <a:p>
            <a:pPr algn="l"/>
            <a:r>
              <a:rPr lang="zh-CN" altLang="en-US" dirty="0" smtClean="0"/>
              <a:t>项目历时 ： </a:t>
            </a:r>
            <a:r>
              <a:rPr lang="en-US" altLang="zh-CN" dirty="0" smtClean="0"/>
              <a:t>5</a:t>
            </a:r>
            <a:r>
              <a:rPr lang="zh-CN" altLang="en-US" dirty="0" smtClean="0"/>
              <a:t>天</a:t>
            </a:r>
            <a:endParaRPr lang="en-US" altLang="zh-CN" dirty="0"/>
          </a:p>
        </p:txBody>
      </p:sp>
      <p:sp>
        <p:nvSpPr>
          <p:cNvPr id="6" name="文本框 5"/>
          <p:cNvSpPr txBox="1"/>
          <p:nvPr/>
        </p:nvSpPr>
        <p:spPr>
          <a:xfrm>
            <a:off x="2710180" y="2243455"/>
            <a:ext cx="2653665" cy="2677656"/>
          </a:xfrm>
          <a:prstGeom prst="rect">
            <a:avLst/>
          </a:prstGeom>
          <a:noFill/>
        </p:spPr>
        <p:txBody>
          <a:bodyPr wrap="square" rtlCol="0">
            <a:spAutoFit/>
          </a:bodyPr>
          <a:lstStyle/>
          <a:p>
            <a:pPr algn="l"/>
            <a:endParaRPr lang="en-US" altLang="zh-CN" sz="2400" b="1" dirty="0">
              <a:solidFill>
                <a:schemeClr val="accent5">
                  <a:lumMod val="20000"/>
                  <a:lumOff val="80000"/>
                </a:schemeClr>
              </a:solidFill>
              <a:latin typeface="华文新魏" panose="02010800040101010101" charset="-122"/>
              <a:ea typeface="华文新魏" panose="02010800040101010101" charset="-122"/>
              <a:sym typeface="+mn-ea"/>
            </a:endParaRPr>
          </a:p>
          <a:p>
            <a:pPr algn="l"/>
            <a:endParaRPr lang="en-US" altLang="zh-CN" sz="2400" b="1" dirty="0">
              <a:solidFill>
                <a:schemeClr val="accent5">
                  <a:lumMod val="20000"/>
                  <a:lumOff val="80000"/>
                </a:schemeClr>
              </a:solidFill>
              <a:latin typeface="华文新魏" panose="02010800040101010101" charset="-122"/>
              <a:ea typeface="华文新魏" panose="02010800040101010101" charset="-122"/>
              <a:sym typeface="+mn-ea"/>
            </a:endParaRPr>
          </a:p>
          <a:p>
            <a:pPr algn="l"/>
            <a:endParaRPr lang="zh-CN" altLang="en-US" sz="2400" b="1" dirty="0">
              <a:solidFill>
                <a:schemeClr val="accent5">
                  <a:lumMod val="20000"/>
                  <a:lumOff val="80000"/>
                </a:schemeClr>
              </a:solidFill>
              <a:latin typeface="华文新魏" panose="02010800040101010101" charset="-122"/>
              <a:ea typeface="华文新魏" panose="02010800040101010101" charset="-122"/>
              <a:sym typeface="+mn-ea"/>
            </a:endParaRPr>
          </a:p>
          <a:p>
            <a:pPr algn="l"/>
            <a:endParaRPr lang="zh-CN" altLang="en-US" sz="2400" b="1" dirty="0">
              <a:solidFill>
                <a:schemeClr val="accent5">
                  <a:lumMod val="20000"/>
                  <a:lumOff val="80000"/>
                </a:schemeClr>
              </a:solidFill>
              <a:latin typeface="华文新魏" panose="02010800040101010101" charset="-122"/>
              <a:ea typeface="华文新魏" panose="02010800040101010101" charset="-122"/>
              <a:sym typeface="+mn-ea"/>
            </a:endParaRPr>
          </a:p>
          <a:p>
            <a:pPr algn="l"/>
            <a:endParaRPr lang="zh-CN" altLang="en-US" sz="2400" b="1" dirty="0">
              <a:solidFill>
                <a:schemeClr val="accent5">
                  <a:lumMod val="20000"/>
                  <a:lumOff val="80000"/>
                </a:schemeClr>
              </a:solidFill>
              <a:latin typeface="华文新魏" panose="02010800040101010101" charset="-122"/>
              <a:ea typeface="华文新魏" panose="02010800040101010101" charset="-122"/>
              <a:sym typeface="+mn-ea"/>
            </a:endParaRPr>
          </a:p>
          <a:p>
            <a:pPr algn="l"/>
            <a:endParaRPr lang="en-US" altLang="zh-CN" sz="2400" b="1" dirty="0">
              <a:solidFill>
                <a:schemeClr val="accent5">
                  <a:lumMod val="20000"/>
                  <a:lumOff val="80000"/>
                </a:schemeClr>
              </a:solidFill>
              <a:latin typeface="华文新魏" panose="02010800040101010101" charset="-122"/>
              <a:ea typeface="华文新魏" panose="02010800040101010101" charset="-122"/>
              <a:sym typeface="+mn-ea"/>
            </a:endParaRPr>
          </a:p>
          <a:p>
            <a:pPr algn="l"/>
            <a:endParaRPr lang="en-US" altLang="zh-CN" sz="2400" b="1" dirty="0">
              <a:solidFill>
                <a:schemeClr val="bg1"/>
              </a:solidFill>
              <a:latin typeface="华文新魏" panose="02010800040101010101" charset="-122"/>
              <a:ea typeface="华文新魏" panose="02010800040101010101" charset="-122"/>
              <a:sym typeface="+mn-e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strVal val="#ppt_w*0.05"/>
                                          </p:val>
                                        </p:tav>
                                        <p:tav tm="100000">
                                          <p:val>
                                            <p:strVal val="#ppt_w"/>
                                          </p:val>
                                        </p:tav>
                                      </p:tavLst>
                                    </p:anim>
                                    <p:anim calcmode="lin" valueType="num">
                                      <p:cBhvr>
                                        <p:cTn id="8" dur="500" fill="hold"/>
                                        <p:tgtEl>
                                          <p:spTgt spid="6"/>
                                        </p:tgtEl>
                                        <p:attrNameLst>
                                          <p:attrName>ppt_h</p:attrName>
                                        </p:attrNameLst>
                                      </p:cBhvr>
                                      <p:tavLst>
                                        <p:tav tm="0">
                                          <p:val>
                                            <p:strVal val="#ppt_h"/>
                                          </p:val>
                                        </p:tav>
                                        <p:tav tm="100000">
                                          <p:val>
                                            <p:strVal val="#ppt_h"/>
                                          </p:val>
                                        </p:tav>
                                      </p:tavLst>
                                    </p:anim>
                                    <p:anim calcmode="lin" valueType="num">
                                      <p:cBhvr>
                                        <p:cTn id="9" dur="500" fill="hold"/>
                                        <p:tgtEl>
                                          <p:spTgt spid="6"/>
                                        </p:tgtEl>
                                        <p:attrNameLst>
                                          <p:attrName>ppt_x</p:attrName>
                                        </p:attrNameLst>
                                      </p:cBhvr>
                                      <p:tavLst>
                                        <p:tav tm="0">
                                          <p:val>
                                            <p:strVal val="#ppt_x-.2"/>
                                          </p:val>
                                        </p:tav>
                                        <p:tav tm="100000">
                                          <p:val>
                                            <p:strVal val="#ppt_x"/>
                                          </p:val>
                                        </p:tav>
                                      </p:tavLst>
                                    </p:anim>
                                    <p:anim calcmode="lin" valueType="num">
                                      <p:cBhvr>
                                        <p:cTn id="10" dur="500" fill="hold"/>
                                        <p:tgtEl>
                                          <p:spTgt spid="6"/>
                                        </p:tgtEl>
                                        <p:attrNameLst>
                                          <p:attrName>ppt_y</p:attrName>
                                        </p:attrNameLst>
                                      </p:cBhvr>
                                      <p:tavLst>
                                        <p:tav tm="0">
                                          <p:val>
                                            <p:strVal val="#ppt_y"/>
                                          </p:val>
                                        </p:tav>
                                        <p:tav tm="100000">
                                          <p:val>
                                            <p:strVal val="#ppt_y"/>
                                          </p:val>
                                        </p:tav>
                                      </p:tavLst>
                                    </p:anim>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项目初衷：</a:t>
            </a:r>
            <a:endParaRPr lang="zh-CN" altLang="en-US" dirty="0"/>
          </a:p>
        </p:txBody>
      </p:sp>
      <p:sp>
        <p:nvSpPr>
          <p:cNvPr id="3" name="内容占位符 2"/>
          <p:cNvSpPr>
            <a:spLocks noGrp="1"/>
          </p:cNvSpPr>
          <p:nvPr>
            <p:ph idx="1"/>
          </p:nvPr>
        </p:nvSpPr>
        <p:spPr/>
        <p:txBody>
          <a:bodyPr/>
          <a:lstStyle/>
          <a:p>
            <a:r>
              <a:rPr lang="zh-CN" altLang="en-US" dirty="0" smtClean="0"/>
              <a:t>为什么选择迅雷的项目？</a:t>
            </a:r>
            <a:endParaRPr lang="en-US" altLang="zh-CN" dirty="0" smtClean="0"/>
          </a:p>
          <a:p>
            <a:pPr lvl="2"/>
            <a:r>
              <a:rPr lang="en-US" altLang="zh-CN" dirty="0" smtClean="0"/>
              <a:t>1.</a:t>
            </a:r>
            <a:r>
              <a:rPr lang="zh-CN" altLang="en-US" dirty="0" smtClean="0"/>
              <a:t>我们觉得迅雷的页面综合性比较强，可以对我们的知识进行更好的复习与巩固，也符合了我们做项目的初衷      </a:t>
            </a:r>
            <a:endParaRPr lang="en-US" altLang="zh-CN" dirty="0" smtClean="0"/>
          </a:p>
          <a:p>
            <a:pPr lvl="2"/>
            <a:endParaRPr lang="en-US" altLang="zh-CN" dirty="0" smtClean="0"/>
          </a:p>
          <a:p>
            <a:pPr lvl="2"/>
            <a:r>
              <a:rPr lang="zh-CN" altLang="en-US" dirty="0" smtClean="0"/>
              <a:t>  </a:t>
            </a:r>
            <a:r>
              <a:rPr lang="en-US" altLang="zh-CN" dirty="0" smtClean="0"/>
              <a:t>2.</a:t>
            </a:r>
            <a:r>
              <a:rPr lang="zh-CN" altLang="en-US" dirty="0" smtClean="0"/>
              <a:t>考虑到为了让大家利用这次做项目的机会增加经验，所以我们选择了公司的官网，这样也可以让大家积累一次经验    </a:t>
            </a:r>
            <a:endParaRPr lang="en-US" altLang="zh-CN" dirty="0" smtClean="0"/>
          </a:p>
          <a:p>
            <a:pPr lvl="2"/>
            <a:endParaRPr lang="en-US" altLang="zh-CN" dirty="0" smtClean="0"/>
          </a:p>
          <a:p>
            <a:pPr lvl="2"/>
            <a:r>
              <a:rPr lang="zh-CN" altLang="en-US" dirty="0" smtClean="0"/>
              <a:t>    </a:t>
            </a:r>
            <a:r>
              <a:rPr lang="en-US" altLang="zh-CN" dirty="0" smtClean="0"/>
              <a:t>3.</a:t>
            </a:r>
            <a:r>
              <a:rPr lang="zh-CN" altLang="en-US" dirty="0" smtClean="0"/>
              <a:t>迅雷的整体页面设计中用户体验做得很好，而且很符合年轻人的审美，页面交互做得也很好，很符合前端岗位的特性</a:t>
            </a:r>
            <a:endParaRPr lang="zh-CN" alt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ctrTitle"/>
          </p:nvPr>
        </p:nvSpPr>
        <p:spPr/>
        <p:txBody>
          <a:bodyPr/>
          <a:lstStyle/>
          <a:p>
            <a:endParaRPr lang="zh-CN" altLang="en-US"/>
          </a:p>
        </p:txBody>
      </p:sp>
      <p:sp>
        <p:nvSpPr>
          <p:cNvPr id="3" name="副标题 2"/>
          <p:cNvSpPr>
            <a:spLocks noGrp="1"/>
          </p:cNvSpPr>
          <p:nvPr>
            <p:ph type="subTitle" idx="1"/>
          </p:nvPr>
        </p:nvSpPr>
        <p:spPr/>
        <p:txBody>
          <a:bodyPr/>
          <a:lstStyle/>
          <a:p>
            <a:pPr marL="0" indent="0">
              <a:buNone/>
            </a:pPr>
            <a:r>
              <a:rPr lang="zh-CN" altLang="en-US"/>
              <a:t> </a:t>
            </a:r>
          </a:p>
        </p:txBody>
      </p:sp>
      <p:pic>
        <p:nvPicPr>
          <p:cNvPr id="4" name="图片 3" descr="tkf001_112374"/>
          <p:cNvPicPr>
            <a:picLocks noChangeAspect="1"/>
          </p:cNvPicPr>
          <p:nvPr/>
        </p:nvPicPr>
        <p:blipFill>
          <a:blip r:embed="rId2" cstate="print"/>
          <a:stretch>
            <a:fillRect/>
          </a:stretch>
        </p:blipFill>
        <p:spPr>
          <a:xfrm>
            <a:off x="1407795" y="0"/>
            <a:ext cx="9655810" cy="6851650"/>
          </a:xfrm>
          <a:prstGeom prst="rect">
            <a:avLst/>
          </a:prstGeom>
        </p:spPr>
      </p:pic>
      <p:sp>
        <p:nvSpPr>
          <p:cNvPr id="5" name="文本框 4"/>
          <p:cNvSpPr txBox="1"/>
          <p:nvPr/>
        </p:nvSpPr>
        <p:spPr>
          <a:xfrm>
            <a:off x="2120265" y="113030"/>
            <a:ext cx="4584065" cy="922020"/>
          </a:xfrm>
          <a:prstGeom prst="rect">
            <a:avLst/>
          </a:prstGeom>
          <a:noFill/>
        </p:spPr>
        <p:txBody>
          <a:bodyPr wrap="square" rtlCol="0">
            <a:spAutoFit/>
          </a:bodyPr>
          <a:lstStyle/>
          <a:p>
            <a:r>
              <a:rPr lang="zh-CN" altLang="en-US" sz="5400">
                <a:solidFill>
                  <a:schemeClr val="tx1"/>
                </a:solidFill>
                <a:effectLst>
                  <a:outerShdw blurRad="38100" dist="19050" dir="2700000" algn="tl" rotWithShape="0">
                    <a:schemeClr val="dk1">
                      <a:alpha val="40000"/>
                    </a:schemeClr>
                  </a:outerShdw>
                </a:effectLst>
              </a:rPr>
              <a:t>项目分工：</a:t>
            </a:r>
          </a:p>
        </p:txBody>
      </p:sp>
      <p:sp>
        <p:nvSpPr>
          <p:cNvPr id="6" name="文本框 5"/>
          <p:cNvSpPr txBox="1"/>
          <p:nvPr/>
        </p:nvSpPr>
        <p:spPr>
          <a:xfrm>
            <a:off x="2120265" y="1218565"/>
            <a:ext cx="6628130" cy="1785104"/>
          </a:xfrm>
          <a:prstGeom prst="rect">
            <a:avLst/>
          </a:prstGeom>
          <a:noFill/>
        </p:spPr>
        <p:txBody>
          <a:bodyPr wrap="square" rtlCol="0">
            <a:spAutoFit/>
          </a:bodyPr>
          <a:lstStyle/>
          <a:p>
            <a:r>
              <a:rPr lang="zh-CN" altLang="en-US" sz="2400" b="1" dirty="0">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整个项目一个首页  </a:t>
            </a:r>
            <a:r>
              <a:rPr lang="zh-CN" altLang="en-US" sz="2400" b="1" dirty="0" smtClean="0">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五个</a:t>
            </a:r>
            <a:r>
              <a:rPr lang="zh-CN" altLang="en-US" sz="2400" b="1" dirty="0">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rPr>
              <a:t>跳转页面</a:t>
            </a:r>
          </a:p>
          <a:p>
            <a:endParaRPr lang="zh-CN" altLang="en-US" sz="2000" b="1" dirty="0">
              <a:solidFill>
                <a:schemeClr val="tx1"/>
              </a:soli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endParaRPr>
          </a:p>
          <a:p>
            <a:endParaRPr lang="zh-CN" altLang="en-US" sz="2400" b="1" dirty="0">
              <a:solidFill>
                <a:schemeClr val="tx1"/>
              </a:soli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endParaRPr>
          </a:p>
          <a:p>
            <a:endParaRPr lang="zh-CN" altLang="en-US" sz="2400" b="1" dirty="0">
              <a:solidFill>
                <a:schemeClr val="tx1"/>
              </a:solidFill>
              <a:effectLst>
                <a:outerShdw blurRad="38100" dist="19050" dir="2700000" algn="tl" rotWithShape="0">
                  <a:schemeClr val="dk1">
                    <a:alpha val="40000"/>
                  </a:schemeClr>
                </a:outerShdw>
              </a:effectLst>
              <a:latin typeface="华文新魏" panose="02010800040101010101" charset="-122"/>
              <a:ea typeface="华文新魏" panose="02010800040101010101" charset="-122"/>
              <a:sym typeface="+mn-ea"/>
            </a:endParaRPr>
          </a:p>
          <a:p>
            <a:r>
              <a:rPr lang="zh-CN" altLang="en-US" dirty="0">
                <a:solidFill>
                  <a:schemeClr val="tx1">
                    <a:lumMod val="50000"/>
                    <a:lumOff val="50000"/>
                  </a:schemeClr>
                </a:solidFill>
                <a:latin typeface="幼圆" panose="02010509060101010101" charset="-122"/>
                <a:ea typeface="幼圆" panose="02010509060101010101" charset="-122"/>
                <a:sym typeface="+mn-ea"/>
              </a:rPr>
              <a:t> </a:t>
            </a:r>
          </a:p>
        </p:txBody>
      </p:sp>
      <p:pic>
        <p:nvPicPr>
          <p:cNvPr id="6146" name="Picture 2"/>
          <p:cNvPicPr>
            <a:picLocks noChangeAspect="1" noChangeArrowheads="1"/>
          </p:cNvPicPr>
          <p:nvPr/>
        </p:nvPicPr>
        <p:blipFill>
          <a:blip r:embed="rId3" cstate="print"/>
          <a:srcRect/>
          <a:stretch>
            <a:fillRect/>
          </a:stretch>
        </p:blipFill>
        <p:spPr bwMode="auto">
          <a:xfrm>
            <a:off x="1471128" y="1983546"/>
            <a:ext cx="9924868" cy="3896749"/>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4" presetClass="entr" presetSubtype="0" accel="10000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strVal val="#ppt_w*0.05"/>
                                          </p:val>
                                        </p:tav>
                                        <p:tav tm="100000">
                                          <p:val>
                                            <p:strVal val="#ppt_w"/>
                                          </p:val>
                                        </p:tav>
                                      </p:tavLst>
                                    </p:anim>
                                    <p:anim calcmode="lin" valueType="num">
                                      <p:cBhvr>
                                        <p:cTn id="8" dur="500" fill="hold"/>
                                        <p:tgtEl>
                                          <p:spTgt spid="3">
                                            <p:txEl>
                                              <p:pRg st="0" end="0"/>
                                            </p:txEl>
                                          </p:spTgt>
                                        </p:tgtEl>
                                        <p:attrNameLst>
                                          <p:attrName>ppt_h</p:attrName>
                                        </p:attrNameLst>
                                      </p:cBhvr>
                                      <p:tavLst>
                                        <p:tav tm="0">
                                          <p:val>
                                            <p:strVal val="#ppt_h"/>
                                          </p:val>
                                        </p:tav>
                                        <p:tav tm="100000">
                                          <p:val>
                                            <p:strVal val="#ppt_h"/>
                                          </p:val>
                                        </p:tav>
                                      </p:tavLst>
                                    </p:anim>
                                    <p:anim calcmode="lin" valueType="num">
                                      <p:cBhvr>
                                        <p:cTn id="9" dur="500" fill="hold"/>
                                        <p:tgtEl>
                                          <p:spTgt spid="3">
                                            <p:txEl>
                                              <p:pRg st="0" end="0"/>
                                            </p:txEl>
                                          </p:spTgt>
                                        </p:tgtEl>
                                        <p:attrNameLst>
                                          <p:attrName>ppt_x</p:attrName>
                                        </p:attrNameLst>
                                      </p:cBhvr>
                                      <p:tavLst>
                                        <p:tav tm="0">
                                          <p:val>
                                            <p:strVal val="#ppt_x-.2"/>
                                          </p:val>
                                        </p:tav>
                                        <p:tav tm="100000">
                                          <p:val>
                                            <p:strVal val="#ppt_x"/>
                                          </p:val>
                                        </p:tav>
                                      </p:tavLst>
                                    </p:anim>
                                    <p:anim calcmode="lin" valueType="num">
                                      <p:cBhvr>
                                        <p:cTn id="10" dur="500" fill="hold"/>
                                        <p:tgtEl>
                                          <p:spTgt spid="3">
                                            <p:txEl>
                                              <p:pRg st="0" end="0"/>
                                            </p:txEl>
                                          </p:spTgt>
                                        </p:tgtEl>
                                        <p:attrNameLst>
                                          <p:attrName>ppt_y</p:attrName>
                                        </p:attrNameLst>
                                      </p:cBhvr>
                                      <p:tavLst>
                                        <p:tav tm="0">
                                          <p:val>
                                            <p:strVal val="#ppt_y"/>
                                          </p:val>
                                        </p:tav>
                                        <p:tav tm="100000">
                                          <p:val>
                                            <p:strVal val="#ppt_y"/>
                                          </p:val>
                                        </p:tav>
                                      </p:tavLst>
                                    </p:anim>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30" presetClass="entr" presetSubtype="0" fill="hold" nodeType="clickEffect">
                                  <p:stCondLst>
                                    <p:cond delay="0"/>
                                  </p:stCondLst>
                                  <p:childTnLst>
                                    <p:set>
                                      <p:cBhvr>
                                        <p:cTn id="15" dur="1" fill="hold">
                                          <p:stCondLst>
                                            <p:cond delay="0"/>
                                          </p:stCondLst>
                                        </p:cTn>
                                        <p:tgtEl>
                                          <p:spTgt spid="5">
                                            <p:txEl>
                                              <p:pRg st="0" end="0"/>
                                            </p:txEl>
                                          </p:spTgt>
                                        </p:tgtEl>
                                        <p:attrNameLst>
                                          <p:attrName>style.visibility</p:attrName>
                                        </p:attrNameLst>
                                      </p:cBhvr>
                                      <p:to>
                                        <p:strVal val="visible"/>
                                      </p:to>
                                    </p:set>
                                    <p:animEffect transition="in" filter="fade">
                                      <p:cBhvr>
                                        <p:cTn id="16" dur="800" decel="100000"/>
                                        <p:tgtEl>
                                          <p:spTgt spid="5">
                                            <p:txEl>
                                              <p:pRg st="0" end="0"/>
                                            </p:txEl>
                                          </p:spTgt>
                                        </p:tgtEl>
                                      </p:cBhvr>
                                    </p:animEffect>
                                    <p:anim calcmode="lin" valueType="num">
                                      <p:cBhvr>
                                        <p:cTn id="17" dur="800" decel="100000" fill="hold"/>
                                        <p:tgtEl>
                                          <p:spTgt spid="5">
                                            <p:txEl>
                                              <p:pRg st="0" end="0"/>
                                            </p:txEl>
                                          </p:spTgt>
                                        </p:tgtEl>
                                        <p:attrNameLst>
                                          <p:attrName>style.rotation</p:attrName>
                                        </p:attrNameLst>
                                      </p:cBhvr>
                                      <p:tavLst>
                                        <p:tav tm="0">
                                          <p:val>
                                            <p:fltVal val="-90"/>
                                          </p:val>
                                        </p:tav>
                                        <p:tav tm="100000">
                                          <p:val>
                                            <p:fltVal val="0"/>
                                          </p:val>
                                        </p:tav>
                                      </p:tavLst>
                                    </p:anim>
                                    <p:anim calcmode="lin" valueType="num">
                                      <p:cBhvr>
                                        <p:cTn id="18" dur="800" decel="100000" fill="hold"/>
                                        <p:tgtEl>
                                          <p:spTgt spid="5">
                                            <p:txEl>
                                              <p:pRg st="0" end="0"/>
                                            </p:txEl>
                                          </p:spTgt>
                                        </p:tgtEl>
                                        <p:attrNameLst>
                                          <p:attrName>ppt_x</p:attrName>
                                        </p:attrNameLst>
                                      </p:cBhvr>
                                      <p:tavLst>
                                        <p:tav tm="0">
                                          <p:val>
                                            <p:strVal val="#ppt_x+0.4"/>
                                          </p:val>
                                        </p:tav>
                                        <p:tav tm="100000">
                                          <p:val>
                                            <p:strVal val="#ppt_x-0.05"/>
                                          </p:val>
                                        </p:tav>
                                      </p:tavLst>
                                    </p:anim>
                                    <p:anim calcmode="lin" valueType="num">
                                      <p:cBhvr>
                                        <p:cTn id="19" dur="800" decel="100000" fill="hold"/>
                                        <p:tgtEl>
                                          <p:spTgt spid="5">
                                            <p:txEl>
                                              <p:pRg st="0" end="0"/>
                                            </p:txEl>
                                          </p:spTgt>
                                        </p:tgtEl>
                                        <p:attrNameLst>
                                          <p:attrName>ppt_y</p:attrName>
                                        </p:attrNameLst>
                                      </p:cBhvr>
                                      <p:tavLst>
                                        <p:tav tm="0">
                                          <p:val>
                                            <p:strVal val="#ppt_y-0.4"/>
                                          </p:val>
                                        </p:tav>
                                        <p:tav tm="100000">
                                          <p:val>
                                            <p:strVal val="#ppt_y+0.1"/>
                                          </p:val>
                                        </p:tav>
                                      </p:tavLst>
                                    </p:anim>
                                    <p:anim calcmode="lin" valueType="num">
                                      <p:cBhvr>
                                        <p:cTn id="20" dur="200" accel="100000" fill="hold">
                                          <p:stCondLst>
                                            <p:cond delay="800"/>
                                          </p:stCondLst>
                                        </p:cTn>
                                        <p:tgtEl>
                                          <p:spTgt spid="5">
                                            <p:txEl>
                                              <p:pRg st="0" end="0"/>
                                            </p:txEl>
                                          </p:spTgt>
                                        </p:tgtEl>
                                        <p:attrNameLst>
                                          <p:attrName>ppt_x</p:attrName>
                                        </p:attrNameLst>
                                      </p:cBhvr>
                                      <p:tavLst>
                                        <p:tav tm="0">
                                          <p:val>
                                            <p:strVal val="#ppt_x-0.05"/>
                                          </p:val>
                                        </p:tav>
                                        <p:tav tm="100000">
                                          <p:val>
                                            <p:strVal val="#ppt_x"/>
                                          </p:val>
                                        </p:tav>
                                      </p:tavLst>
                                    </p:anim>
                                    <p:anim calcmode="lin" valueType="num">
                                      <p:cBhvr>
                                        <p:cTn id="21" dur="200" accel="100000" fill="hold">
                                          <p:stCondLst>
                                            <p:cond delay="800"/>
                                          </p:stCondLst>
                                        </p:cTn>
                                        <p:tgtEl>
                                          <p:spTgt spid="5">
                                            <p:txEl>
                                              <p:pRg st="0" end="0"/>
                                            </p:txEl>
                                          </p:spTgt>
                                        </p:tgtEl>
                                        <p:attrNameLst>
                                          <p:attrName>ppt_y</p:attrName>
                                        </p:attrNameLst>
                                      </p:cBhvr>
                                      <p:tavLst>
                                        <p:tav tm="0">
                                          <p:val>
                                            <p:strVal val="#ppt_y+0.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1" presetClass="entr" presetSubtype="0" fill="hold" grpId="0" nodeType="clickEffect">
                                  <p:stCondLst>
                                    <p:cond delay="0"/>
                                  </p:stCondLst>
                                  <p:iterate type="lt">
                                    <p:tmPct val="10000"/>
                                  </p:iterate>
                                  <p:childTnLst>
                                    <p:set>
                                      <p:cBhvr>
                                        <p:cTn id="25" dur="1" fill="hold">
                                          <p:stCondLst>
                                            <p:cond delay="0"/>
                                          </p:stCondLst>
                                        </p:cTn>
                                        <p:tgtEl>
                                          <p:spTgt spid="6"/>
                                        </p:tgtEl>
                                        <p:attrNameLst>
                                          <p:attrName>style.visibility</p:attrName>
                                        </p:attrNameLst>
                                      </p:cBhvr>
                                      <p:to>
                                        <p:strVal val="visible"/>
                                      </p:to>
                                    </p:set>
                                    <p:anim calcmode="lin" valueType="num">
                                      <p:cBhvr>
                                        <p:cTn id="26"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6"/>
                                        </p:tgtEl>
                                        <p:attrNameLst>
                                          <p:attrName>ppt_y</p:attrName>
                                        </p:attrNameLst>
                                      </p:cBhvr>
                                      <p:tavLst>
                                        <p:tav tm="0">
                                          <p:val>
                                            <p:strVal val="#ppt_y"/>
                                          </p:val>
                                        </p:tav>
                                        <p:tav tm="100000">
                                          <p:val>
                                            <p:strVal val="#ppt_y"/>
                                          </p:val>
                                        </p:tav>
                                      </p:tavLst>
                                    </p:anim>
                                    <p:anim calcmode="lin" valueType="num">
                                      <p:cBhvr>
                                        <p:cTn id="28"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项目总结：</a:t>
            </a:r>
          </a:p>
        </p:txBody>
      </p:sp>
      <p:sp>
        <p:nvSpPr>
          <p:cNvPr id="3" name="内容占位符 2"/>
          <p:cNvSpPr>
            <a:spLocks noGrp="1"/>
          </p:cNvSpPr>
          <p:nvPr>
            <p:ph idx="1"/>
          </p:nvPr>
        </p:nvSpPr>
        <p:spPr>
          <a:xfrm>
            <a:off x="838200" y="1927225"/>
            <a:ext cx="9536430" cy="405130"/>
          </a:xfrm>
        </p:spPr>
        <p:txBody>
          <a:bodyPr>
            <a:normAutofit/>
          </a:bodyPr>
          <a:lstStyle/>
          <a:p>
            <a:pPr marL="0" indent="0">
              <a:buNone/>
            </a:pPr>
            <a:r>
              <a:rPr lang="en-US" altLang="zh-CN" sz="1800" dirty="0">
                <a:sym typeface="+mn-ea"/>
              </a:rPr>
              <a:t>1</a:t>
            </a:r>
            <a:r>
              <a:rPr lang="en-US" altLang="zh-CN" sz="1800" dirty="0" smtClean="0">
                <a:sym typeface="+mn-ea"/>
              </a:rPr>
              <a:t>.</a:t>
            </a:r>
            <a:r>
              <a:rPr lang="zh-CN" altLang="en-US" sz="1800" dirty="0" smtClean="0">
                <a:sym typeface="+mn-ea"/>
              </a:rPr>
              <a:t>我</a:t>
            </a:r>
            <a:r>
              <a:rPr lang="zh-CN" altLang="en-US" sz="1800" dirty="0">
                <a:sym typeface="+mn-ea"/>
              </a:rPr>
              <a:t>很荣幸的能够在我们组的</a:t>
            </a:r>
            <a:r>
              <a:rPr lang="zh-CN" altLang="en-US" sz="1800" dirty="0" smtClean="0">
                <a:sym typeface="+mn-ea"/>
              </a:rPr>
              <a:t>众多</a:t>
            </a:r>
            <a:r>
              <a:rPr lang="zh-CN" altLang="en-US" sz="1800" dirty="0" smtClean="0">
                <a:sym typeface="+mn-ea"/>
              </a:rPr>
              <a:t>大神</a:t>
            </a:r>
            <a:r>
              <a:rPr lang="zh-CN" altLang="en-US" sz="1800" dirty="0" smtClean="0">
                <a:sym typeface="+mn-ea"/>
              </a:rPr>
              <a:t>者中</a:t>
            </a:r>
            <a:r>
              <a:rPr lang="zh-CN" altLang="en-US" sz="1800" dirty="0" smtClean="0">
                <a:sym typeface="+mn-ea"/>
              </a:rPr>
              <a:t>担任</a:t>
            </a:r>
            <a:r>
              <a:rPr lang="zh-CN" altLang="en-US" sz="1800" dirty="0" smtClean="0">
                <a:sym typeface="+mn-ea"/>
              </a:rPr>
              <a:t>组长</a:t>
            </a:r>
            <a:r>
              <a:rPr lang="zh-CN" altLang="en-US" sz="1800" dirty="0">
                <a:sym typeface="+mn-ea"/>
              </a:rPr>
              <a:t>大任，带领</a:t>
            </a:r>
            <a:r>
              <a:rPr lang="zh-CN" altLang="en-US" sz="1800" dirty="0" smtClean="0">
                <a:sym typeface="+mn-ea"/>
              </a:rPr>
              <a:t>我</a:t>
            </a:r>
            <a:r>
              <a:rPr lang="zh-CN" altLang="en-US" sz="1800" dirty="0" smtClean="0">
                <a:sym typeface="+mn-ea"/>
              </a:rPr>
              <a:t>的</a:t>
            </a:r>
            <a:r>
              <a:rPr lang="en-US" altLang="zh-CN" sz="1800" dirty="0" smtClean="0">
                <a:sym typeface="+mn-ea"/>
              </a:rPr>
              <a:t>team</a:t>
            </a:r>
            <a:r>
              <a:rPr lang="zh-CN" altLang="en-US" sz="1800" dirty="0" smtClean="0">
                <a:sym typeface="+mn-ea"/>
              </a:rPr>
              <a:t>去</a:t>
            </a:r>
            <a:r>
              <a:rPr lang="zh-CN" altLang="en-US" sz="1800" dirty="0" smtClean="0">
                <a:sym typeface="+mn-ea"/>
              </a:rPr>
              <a:t>完成</a:t>
            </a:r>
            <a:r>
              <a:rPr lang="zh-CN" altLang="en-US" sz="1800" dirty="0" smtClean="0">
                <a:sym typeface="+mn-ea"/>
              </a:rPr>
              <a:t>整</a:t>
            </a:r>
            <a:r>
              <a:rPr lang="zh-CN" altLang="en-US" sz="1800" dirty="0" smtClean="0">
                <a:sym typeface="+mn-ea"/>
              </a:rPr>
              <a:t>个</a:t>
            </a:r>
            <a:r>
              <a:rPr lang="zh-CN" altLang="en-US" sz="1800" dirty="0">
                <a:sym typeface="+mn-ea"/>
              </a:rPr>
              <a:t>项目</a:t>
            </a:r>
          </a:p>
          <a:p>
            <a:endParaRPr lang="zh-CN" altLang="en-US" sz="1800" dirty="0"/>
          </a:p>
        </p:txBody>
      </p:sp>
      <p:sp>
        <p:nvSpPr>
          <p:cNvPr id="4" name="文本框 3"/>
          <p:cNvSpPr txBox="1"/>
          <p:nvPr/>
        </p:nvSpPr>
        <p:spPr>
          <a:xfrm>
            <a:off x="838200" y="2429510"/>
            <a:ext cx="8985250" cy="368300"/>
          </a:xfrm>
          <a:prstGeom prst="rect">
            <a:avLst/>
          </a:prstGeom>
          <a:noFill/>
        </p:spPr>
        <p:txBody>
          <a:bodyPr wrap="square" rtlCol="0">
            <a:spAutoFit/>
          </a:bodyPr>
          <a:lstStyle/>
          <a:p>
            <a:r>
              <a:rPr lang="en-US" altLang="zh-CN" dirty="0"/>
              <a:t>2.</a:t>
            </a:r>
            <a:r>
              <a:rPr lang="zh-CN" altLang="en-US" dirty="0"/>
              <a:t>我很感谢我的组员们能够相信我并且信任我而且非常的配合我去完成这个项目</a:t>
            </a:r>
          </a:p>
        </p:txBody>
      </p:sp>
      <p:sp>
        <p:nvSpPr>
          <p:cNvPr id="5" name="文本框 4"/>
          <p:cNvSpPr txBox="1"/>
          <p:nvPr/>
        </p:nvSpPr>
        <p:spPr>
          <a:xfrm>
            <a:off x="861891" y="2968282"/>
            <a:ext cx="6847205" cy="369332"/>
          </a:xfrm>
          <a:prstGeom prst="rect">
            <a:avLst/>
          </a:prstGeom>
          <a:noFill/>
        </p:spPr>
        <p:txBody>
          <a:bodyPr wrap="square" rtlCol="0">
            <a:spAutoFit/>
          </a:bodyPr>
          <a:lstStyle/>
          <a:p>
            <a:r>
              <a:rPr lang="en-US" altLang="zh-CN" dirty="0"/>
              <a:t>3.</a:t>
            </a:r>
            <a:r>
              <a:rPr lang="zh-CN" altLang="en-US" dirty="0"/>
              <a:t>在</a:t>
            </a:r>
            <a:r>
              <a:rPr lang="zh-CN" altLang="en-US" dirty="0" smtClean="0"/>
              <a:t>这几天</a:t>
            </a:r>
            <a:r>
              <a:rPr lang="zh-CN" altLang="en-US" dirty="0" smtClean="0"/>
              <a:t>紧张的</a:t>
            </a:r>
            <a:r>
              <a:rPr lang="zh-CN" altLang="en-US" dirty="0" smtClean="0"/>
              <a:t>过程</a:t>
            </a:r>
            <a:r>
              <a:rPr lang="zh-CN" altLang="en-US" dirty="0"/>
              <a:t>中我们的默契度</a:t>
            </a:r>
            <a:r>
              <a:rPr lang="zh-CN" altLang="en-US" dirty="0" smtClean="0"/>
              <a:t>从无到有，再到心有灵犀</a:t>
            </a:r>
            <a:endParaRPr lang="zh-CN" altLang="en-US" dirty="0"/>
          </a:p>
        </p:txBody>
      </p:sp>
      <p:sp>
        <p:nvSpPr>
          <p:cNvPr id="7" name="文本框 6"/>
          <p:cNvSpPr txBox="1"/>
          <p:nvPr/>
        </p:nvSpPr>
        <p:spPr>
          <a:xfrm>
            <a:off x="817245" y="3475990"/>
            <a:ext cx="9965690" cy="646331"/>
          </a:xfrm>
          <a:prstGeom prst="rect">
            <a:avLst/>
          </a:prstGeom>
          <a:noFill/>
        </p:spPr>
        <p:txBody>
          <a:bodyPr wrap="square" rtlCol="0">
            <a:spAutoFit/>
          </a:bodyPr>
          <a:lstStyle/>
          <a:p>
            <a:r>
              <a:rPr lang="en-US" altLang="zh-CN" dirty="0"/>
              <a:t>4.</a:t>
            </a:r>
            <a:r>
              <a:rPr lang="zh-CN" altLang="en-US" dirty="0"/>
              <a:t>这个过程也不免产生争执</a:t>
            </a:r>
            <a:r>
              <a:rPr lang="zh-CN" altLang="en-US" dirty="0" smtClean="0"/>
              <a:t>，还有配合上的一些问题，但是</a:t>
            </a:r>
            <a:r>
              <a:rPr lang="zh-CN" altLang="en-US" dirty="0"/>
              <a:t>我们都有效的避免了争吵，都是成年人做事理智一点</a:t>
            </a:r>
          </a:p>
        </p:txBody>
      </p:sp>
      <p:sp>
        <p:nvSpPr>
          <p:cNvPr id="6" name="文本框 5"/>
          <p:cNvSpPr txBox="1"/>
          <p:nvPr/>
        </p:nvSpPr>
        <p:spPr>
          <a:xfrm>
            <a:off x="861988" y="4226609"/>
            <a:ext cx="8514080" cy="646331"/>
          </a:xfrm>
          <a:prstGeom prst="rect">
            <a:avLst/>
          </a:prstGeom>
          <a:noFill/>
        </p:spPr>
        <p:txBody>
          <a:bodyPr wrap="square" rtlCol="0">
            <a:spAutoFit/>
          </a:bodyPr>
          <a:lstStyle/>
          <a:p>
            <a:r>
              <a:rPr lang="en-US" altLang="zh-CN" dirty="0"/>
              <a:t>5.</a:t>
            </a:r>
            <a:r>
              <a:rPr lang="zh-CN" altLang="en-US" dirty="0"/>
              <a:t>经过这次项目，体验到</a:t>
            </a:r>
            <a:r>
              <a:rPr lang="zh-CN" altLang="en-US" dirty="0" smtClean="0"/>
              <a:t>了一把产品经理和技术经理的瘾，体会到了团队</a:t>
            </a:r>
            <a:r>
              <a:rPr lang="zh-CN" altLang="en-US" dirty="0"/>
              <a:t>合作和分工的重要性</a:t>
            </a:r>
          </a:p>
        </p:txBody>
      </p:sp>
      <p:sp>
        <p:nvSpPr>
          <p:cNvPr id="8" name="文本框 7"/>
          <p:cNvSpPr txBox="1"/>
          <p:nvPr/>
        </p:nvSpPr>
        <p:spPr>
          <a:xfrm>
            <a:off x="866531" y="4906352"/>
            <a:ext cx="10584571" cy="646331"/>
          </a:xfrm>
          <a:prstGeom prst="rect">
            <a:avLst/>
          </a:prstGeom>
          <a:noFill/>
        </p:spPr>
        <p:txBody>
          <a:bodyPr wrap="square" rtlCol="0">
            <a:spAutoFit/>
          </a:bodyPr>
          <a:lstStyle/>
          <a:p>
            <a:r>
              <a:rPr lang="en-US" altLang="zh-CN" dirty="0"/>
              <a:t>6.</a:t>
            </a:r>
            <a:r>
              <a:rPr lang="zh-CN" altLang="en-US" dirty="0"/>
              <a:t>最重要的</a:t>
            </a:r>
            <a:r>
              <a:rPr lang="zh-CN" altLang="en-US" dirty="0" smtClean="0"/>
              <a:t>是知道每个人</a:t>
            </a:r>
            <a:r>
              <a:rPr lang="zh-CN" altLang="en-US" dirty="0" smtClean="0"/>
              <a:t>存在的问题</a:t>
            </a:r>
            <a:r>
              <a:rPr lang="zh-CN" altLang="en-US" dirty="0" smtClean="0"/>
              <a:t>，</a:t>
            </a:r>
            <a:r>
              <a:rPr lang="zh-CN" altLang="en-US" dirty="0"/>
              <a:t>哪里有待进步， </a:t>
            </a:r>
            <a:r>
              <a:rPr lang="zh-CN" altLang="en-US" dirty="0" smtClean="0"/>
              <a:t>哪里需要好好花功夫，不怕出问题，就怕问题看不到。相信我们会走得越来越远。</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800" decel="100000"/>
                                        <p:tgtEl>
                                          <p:spTgt spid="2"/>
                                        </p:tgtEl>
                                      </p:cBhvr>
                                    </p:animEffect>
                                    <p:anim calcmode="lin" valueType="num">
                                      <p:cBhvr>
                                        <p:cTn id="8" dur="800" decel="100000" fill="hold"/>
                                        <p:tgtEl>
                                          <p:spTgt spid="2"/>
                                        </p:tgtEl>
                                        <p:attrNameLst>
                                          <p:attrName>style.rotation</p:attrName>
                                        </p:attrNameLst>
                                      </p:cBhvr>
                                      <p:tavLst>
                                        <p:tav tm="0">
                                          <p:val>
                                            <p:fltVal val="-90"/>
                                          </p:val>
                                        </p:tav>
                                        <p:tav tm="100000">
                                          <p:val>
                                            <p:fltVal val="0"/>
                                          </p:val>
                                        </p:tav>
                                      </p:tavLst>
                                    </p:anim>
                                    <p:anim calcmode="lin" valueType="num">
                                      <p:cBhvr>
                                        <p:cTn id="9" dur="800" decel="100000" fill="hold"/>
                                        <p:tgtEl>
                                          <p:spTgt spid="2"/>
                                        </p:tgtEl>
                                        <p:attrNameLst>
                                          <p:attrName>ppt_x</p:attrName>
                                        </p:attrNameLst>
                                      </p:cBhvr>
                                      <p:tavLst>
                                        <p:tav tm="0">
                                          <p:val>
                                            <p:strVal val="#ppt_x+0.4"/>
                                          </p:val>
                                        </p:tav>
                                        <p:tav tm="100000">
                                          <p:val>
                                            <p:strVal val="#ppt_x-0.05"/>
                                          </p:val>
                                        </p:tav>
                                      </p:tavLst>
                                    </p:anim>
                                    <p:anim calcmode="lin" valueType="num">
                                      <p:cBhvr>
                                        <p:cTn id="10" dur="800" decel="100000" fill="hold"/>
                                        <p:tgtEl>
                                          <p:spTgt spid="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2"/>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1" presetClass="entr" presetSubtype="0" fill="hold" grpId="0" nodeType="clickEffect">
                                  <p:stCondLst>
                                    <p:cond delay="0"/>
                                  </p:stCondLst>
                                  <p:iterate type="lt">
                                    <p:tmPct val="10000"/>
                                  </p:iterate>
                                  <p:childTnLst>
                                    <p:set>
                                      <p:cBhvr>
                                        <p:cTn id="16" dur="1" fill="hold">
                                          <p:stCondLst>
                                            <p:cond delay="0"/>
                                          </p:stCondLst>
                                        </p:cTn>
                                        <p:tgtEl>
                                          <p:spTgt spid="3">
                                            <p:txEl>
                                              <p:pRg st="0" end="0"/>
                                            </p:txEl>
                                          </p:spTgt>
                                        </p:tgtEl>
                                        <p:attrNameLst>
                                          <p:attrName>style.visibility</p:attrName>
                                        </p:attrNameLst>
                                      </p:cBhvr>
                                      <p:to>
                                        <p:strVal val="visible"/>
                                      </p:to>
                                    </p:set>
                                    <p:anim calcmode="lin" valueType="num">
                                      <p:cBhvr>
                                        <p:cTn id="17" dur="500" fill="hold"/>
                                        <p:tgtEl>
                                          <p:spTgt spid="3">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3">
                                            <p:txEl>
                                              <p:pRg st="0" end="0"/>
                                            </p:txEl>
                                          </p:spTgt>
                                        </p:tgtEl>
                                        <p:attrNameLst>
                                          <p:attrName>ppt_y</p:attrName>
                                        </p:attrNameLst>
                                      </p:cBhvr>
                                      <p:tavLst>
                                        <p:tav tm="0">
                                          <p:val>
                                            <p:strVal val="#ppt_y"/>
                                          </p:val>
                                        </p:tav>
                                        <p:tav tm="100000">
                                          <p:val>
                                            <p:strVal val="#ppt_y"/>
                                          </p:val>
                                        </p:tav>
                                      </p:tavLst>
                                    </p:anim>
                                    <p:anim calcmode="lin" valueType="num">
                                      <p:cBhvr>
                                        <p:cTn id="19" dur="500" fill="hold"/>
                                        <p:tgtEl>
                                          <p:spTgt spid="3">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3">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3">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41" presetClass="entr" presetSubtype="0" fill="hold" grpId="0" nodeType="clickEffect">
                                  <p:stCondLst>
                                    <p:cond delay="0"/>
                                  </p:stCondLst>
                                  <p:iterate type="lt">
                                    <p:tmPct val="10000"/>
                                  </p:iterate>
                                  <p:childTnLst>
                                    <p:set>
                                      <p:cBhvr>
                                        <p:cTn id="25" dur="1" fill="hold">
                                          <p:stCondLst>
                                            <p:cond delay="0"/>
                                          </p:stCondLst>
                                        </p:cTn>
                                        <p:tgtEl>
                                          <p:spTgt spid="4"/>
                                        </p:tgtEl>
                                        <p:attrNameLst>
                                          <p:attrName>style.visibility</p:attrName>
                                        </p:attrNameLst>
                                      </p:cBhvr>
                                      <p:to>
                                        <p:strVal val="visible"/>
                                      </p:to>
                                    </p:set>
                                    <p:anim calcmode="lin" valueType="num">
                                      <p:cBhvr>
                                        <p:cTn id="26"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4"/>
                                        </p:tgtEl>
                                        <p:attrNameLst>
                                          <p:attrName>ppt_y</p:attrName>
                                        </p:attrNameLst>
                                      </p:cBhvr>
                                      <p:tavLst>
                                        <p:tav tm="0">
                                          <p:val>
                                            <p:strVal val="#ppt_y"/>
                                          </p:val>
                                        </p:tav>
                                        <p:tav tm="100000">
                                          <p:val>
                                            <p:strVal val="#ppt_y"/>
                                          </p:val>
                                        </p:tav>
                                      </p:tavLst>
                                    </p:anim>
                                    <p:anim calcmode="lin" valueType="num">
                                      <p:cBhvr>
                                        <p:cTn id="28"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41" presetClass="entr" presetSubtype="0" fill="hold" grpId="0" nodeType="clickEffect">
                                  <p:stCondLst>
                                    <p:cond delay="0"/>
                                  </p:stCondLst>
                                  <p:iterate type="lt">
                                    <p:tmPct val="10000"/>
                                  </p:iterate>
                                  <p:childTnLst>
                                    <p:set>
                                      <p:cBhvr>
                                        <p:cTn id="34" dur="1" fill="hold">
                                          <p:stCondLst>
                                            <p:cond delay="0"/>
                                          </p:stCondLst>
                                        </p:cTn>
                                        <p:tgtEl>
                                          <p:spTgt spid="5"/>
                                        </p:tgtEl>
                                        <p:attrNameLst>
                                          <p:attrName>style.visibility</p:attrName>
                                        </p:attrNameLst>
                                      </p:cBhvr>
                                      <p:to>
                                        <p:strVal val="visible"/>
                                      </p:to>
                                    </p:set>
                                    <p:anim calcmode="lin" valueType="num">
                                      <p:cBhvr>
                                        <p:cTn id="35"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5"/>
                                        </p:tgtEl>
                                        <p:attrNameLst>
                                          <p:attrName>ppt_y</p:attrName>
                                        </p:attrNameLst>
                                      </p:cBhvr>
                                      <p:tavLst>
                                        <p:tav tm="0">
                                          <p:val>
                                            <p:strVal val="#ppt_y"/>
                                          </p:val>
                                        </p:tav>
                                        <p:tav tm="100000">
                                          <p:val>
                                            <p:strVal val="#ppt_y"/>
                                          </p:val>
                                        </p:tav>
                                      </p:tavLst>
                                    </p:anim>
                                    <p:anim calcmode="lin" valueType="num">
                                      <p:cBhvr>
                                        <p:cTn id="37"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5"/>
                                        </p:tgtEl>
                                      </p:cBhvr>
                                    </p:animEffect>
                                  </p:childTnLst>
                                </p:cTn>
                              </p:par>
                            </p:childTnLst>
                          </p:cTn>
                        </p:par>
                      </p:childTnLst>
                    </p:cTn>
                  </p:par>
                  <p:par>
                    <p:cTn id="40" fill="hold">
                      <p:stCondLst>
                        <p:cond delay="indefinite"/>
                      </p:stCondLst>
                      <p:childTnLst>
                        <p:par>
                          <p:cTn id="41" fill="hold">
                            <p:stCondLst>
                              <p:cond delay="0"/>
                            </p:stCondLst>
                            <p:childTnLst>
                              <p:par>
                                <p:cTn id="42" presetID="41" presetClass="entr" presetSubtype="0" fill="hold" grpId="0" nodeType="clickEffect">
                                  <p:stCondLst>
                                    <p:cond delay="0"/>
                                  </p:stCondLst>
                                  <p:iterate type="lt">
                                    <p:tmPct val="10000"/>
                                  </p:iterate>
                                  <p:childTnLst>
                                    <p:set>
                                      <p:cBhvr>
                                        <p:cTn id="43" dur="1" fill="hold">
                                          <p:stCondLst>
                                            <p:cond delay="0"/>
                                          </p:stCondLst>
                                        </p:cTn>
                                        <p:tgtEl>
                                          <p:spTgt spid="7"/>
                                        </p:tgtEl>
                                        <p:attrNameLst>
                                          <p:attrName>style.visibility</p:attrName>
                                        </p:attrNameLst>
                                      </p:cBhvr>
                                      <p:to>
                                        <p:strVal val="visible"/>
                                      </p:to>
                                    </p:set>
                                    <p:anim calcmode="lin" valueType="num">
                                      <p:cBhvr>
                                        <p:cTn id="44"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7"/>
                                        </p:tgtEl>
                                        <p:attrNameLst>
                                          <p:attrName>ppt_y</p:attrName>
                                        </p:attrNameLst>
                                      </p:cBhvr>
                                      <p:tavLst>
                                        <p:tav tm="0">
                                          <p:val>
                                            <p:strVal val="#ppt_y"/>
                                          </p:val>
                                        </p:tav>
                                        <p:tav tm="100000">
                                          <p:val>
                                            <p:strVal val="#ppt_y"/>
                                          </p:val>
                                        </p:tav>
                                      </p:tavLst>
                                    </p:anim>
                                    <p:anim calcmode="lin" valueType="num">
                                      <p:cBhvr>
                                        <p:cTn id="46"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7"/>
                                        </p:tgtEl>
                                      </p:cBhvr>
                                    </p:animEffect>
                                  </p:childTnLst>
                                </p:cTn>
                              </p:par>
                            </p:childTnLst>
                          </p:cTn>
                        </p:par>
                      </p:childTnLst>
                    </p:cTn>
                  </p:par>
                  <p:par>
                    <p:cTn id="49" fill="hold">
                      <p:stCondLst>
                        <p:cond delay="indefinite"/>
                      </p:stCondLst>
                      <p:childTnLst>
                        <p:par>
                          <p:cTn id="50" fill="hold">
                            <p:stCondLst>
                              <p:cond delay="0"/>
                            </p:stCondLst>
                            <p:childTnLst>
                              <p:par>
                                <p:cTn id="51" presetID="41" presetClass="entr" presetSubtype="0" fill="hold" grpId="1" nodeType="clickEffect">
                                  <p:stCondLst>
                                    <p:cond delay="0"/>
                                  </p:stCondLst>
                                  <p:iterate type="lt">
                                    <p:tmPct val="10000"/>
                                  </p:iterate>
                                  <p:childTnLst>
                                    <p:set>
                                      <p:cBhvr>
                                        <p:cTn id="52" dur="1" fill="hold">
                                          <p:stCondLst>
                                            <p:cond delay="0"/>
                                          </p:stCondLst>
                                        </p:cTn>
                                        <p:tgtEl>
                                          <p:spTgt spid="6"/>
                                        </p:tgtEl>
                                        <p:attrNameLst>
                                          <p:attrName>style.visibility</p:attrName>
                                        </p:attrNameLst>
                                      </p:cBhvr>
                                      <p:to>
                                        <p:strVal val="visible"/>
                                      </p:to>
                                    </p:set>
                                    <p:anim calcmode="lin" valueType="num">
                                      <p:cBhvr>
                                        <p:cTn id="53"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54" dur="500" fill="hold"/>
                                        <p:tgtEl>
                                          <p:spTgt spid="6"/>
                                        </p:tgtEl>
                                        <p:attrNameLst>
                                          <p:attrName>ppt_y</p:attrName>
                                        </p:attrNameLst>
                                      </p:cBhvr>
                                      <p:tavLst>
                                        <p:tav tm="0">
                                          <p:val>
                                            <p:strVal val="#ppt_y"/>
                                          </p:val>
                                        </p:tav>
                                        <p:tav tm="100000">
                                          <p:val>
                                            <p:strVal val="#ppt_y"/>
                                          </p:val>
                                        </p:tav>
                                      </p:tavLst>
                                    </p:anim>
                                    <p:anim calcmode="lin" valueType="num">
                                      <p:cBhvr>
                                        <p:cTn id="55"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56"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57" dur="500" tmFilter="0,0; .5, 1; 1, 1"/>
                                        <p:tgtEl>
                                          <p:spTgt spid="6"/>
                                        </p:tgtEl>
                                      </p:cBhvr>
                                    </p:animEffect>
                                  </p:childTnLst>
                                </p:cTn>
                              </p:par>
                            </p:childTnLst>
                          </p:cTn>
                        </p:par>
                      </p:childTnLst>
                    </p:cTn>
                  </p:par>
                  <p:par>
                    <p:cTn id="58" fill="hold">
                      <p:stCondLst>
                        <p:cond delay="indefinite"/>
                      </p:stCondLst>
                      <p:childTnLst>
                        <p:par>
                          <p:cTn id="59" fill="hold">
                            <p:stCondLst>
                              <p:cond delay="0"/>
                            </p:stCondLst>
                            <p:childTnLst>
                              <p:par>
                                <p:cTn id="60" presetID="41" presetClass="entr" presetSubtype="0" fill="hold" grpId="0" nodeType="clickEffect">
                                  <p:stCondLst>
                                    <p:cond delay="0"/>
                                  </p:stCondLst>
                                  <p:iterate type="lt">
                                    <p:tmPct val="10000"/>
                                  </p:iterate>
                                  <p:childTnLst>
                                    <p:set>
                                      <p:cBhvr>
                                        <p:cTn id="61" dur="1" fill="hold">
                                          <p:stCondLst>
                                            <p:cond delay="0"/>
                                          </p:stCondLst>
                                        </p:cTn>
                                        <p:tgtEl>
                                          <p:spTgt spid="8"/>
                                        </p:tgtEl>
                                        <p:attrNameLst>
                                          <p:attrName>style.visibility</p:attrName>
                                        </p:attrNameLst>
                                      </p:cBhvr>
                                      <p:to>
                                        <p:strVal val="visible"/>
                                      </p:to>
                                    </p:set>
                                    <p:anim calcmode="lin" valueType="num">
                                      <p:cBhvr>
                                        <p:cTn id="62" dur="5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63" dur="500" fill="hold"/>
                                        <p:tgtEl>
                                          <p:spTgt spid="8"/>
                                        </p:tgtEl>
                                        <p:attrNameLst>
                                          <p:attrName>ppt_y</p:attrName>
                                        </p:attrNameLst>
                                      </p:cBhvr>
                                      <p:tavLst>
                                        <p:tav tm="0">
                                          <p:val>
                                            <p:strVal val="#ppt_y"/>
                                          </p:val>
                                        </p:tav>
                                        <p:tav tm="100000">
                                          <p:val>
                                            <p:strVal val="#ppt_y"/>
                                          </p:val>
                                        </p:tav>
                                      </p:tavLst>
                                    </p:anim>
                                    <p:anim calcmode="lin" valueType="num">
                                      <p:cBhvr>
                                        <p:cTn id="64" dur="5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65" dur="5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66" dur="500" tmFilter="0,0; .5, 1; 1, 1"/>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P spid="5" grpId="0"/>
      <p:bldP spid="7" grpId="0"/>
      <p:bldP spid="6" grpId="0"/>
      <p:bldP spid="6" grpId="1"/>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主页</a:t>
            </a:r>
            <a:endParaRPr lang="zh-CN" altLang="en-US" dirty="0"/>
          </a:p>
        </p:txBody>
      </p:sp>
      <p:pic>
        <p:nvPicPr>
          <p:cNvPr id="1027" name="Picture 3"/>
          <p:cNvPicPr>
            <a:picLocks noGrp="1" noChangeAspect="1" noChangeArrowheads="1"/>
          </p:cNvPicPr>
          <p:nvPr>
            <p:ph idx="1"/>
          </p:nvPr>
        </p:nvPicPr>
        <p:blipFill>
          <a:blip r:embed="rId2" cstate="print"/>
          <a:srcRect/>
          <a:stretch>
            <a:fillRect/>
          </a:stretch>
        </p:blipFill>
        <p:spPr bwMode="auto">
          <a:xfrm>
            <a:off x="379829" y="1296282"/>
            <a:ext cx="10313748" cy="556171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分页</a:t>
            </a:r>
            <a:endParaRPr lang="zh-CN" altLang="en-US" dirty="0"/>
          </a:p>
        </p:txBody>
      </p:sp>
      <p:pic>
        <p:nvPicPr>
          <p:cNvPr id="2050" name="Picture 2"/>
          <p:cNvPicPr>
            <a:picLocks noGrp="1" noChangeAspect="1" noChangeArrowheads="1"/>
          </p:cNvPicPr>
          <p:nvPr>
            <p:ph idx="1"/>
          </p:nvPr>
        </p:nvPicPr>
        <p:blipFill>
          <a:blip r:embed="rId2" cstate="print"/>
          <a:srcRect/>
          <a:stretch>
            <a:fillRect/>
          </a:stretch>
        </p:blipFill>
        <p:spPr bwMode="auto">
          <a:xfrm>
            <a:off x="1510097" y="1825625"/>
            <a:ext cx="9171805" cy="435133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迅雷</a:t>
            </a:r>
            <a:r>
              <a:rPr lang="en-US" altLang="zh-CN" dirty="0" smtClean="0"/>
              <a:t>9</a:t>
            </a:r>
            <a:r>
              <a:rPr lang="zh-CN" altLang="en-US" dirty="0" smtClean="0"/>
              <a:t>（星球崛起）</a:t>
            </a:r>
            <a:endParaRPr lang="zh-CN" altLang="en-US" dirty="0"/>
          </a:p>
        </p:txBody>
      </p:sp>
      <p:pic>
        <p:nvPicPr>
          <p:cNvPr id="3074" name="Picture 2"/>
          <p:cNvPicPr>
            <a:picLocks noGrp="1" noChangeAspect="1" noChangeArrowheads="1"/>
          </p:cNvPicPr>
          <p:nvPr>
            <p:ph idx="1"/>
          </p:nvPr>
        </p:nvPicPr>
        <p:blipFill>
          <a:blip r:embed="rId2" cstate="print"/>
          <a:srcRect/>
          <a:stretch>
            <a:fillRect/>
          </a:stretch>
        </p:blipFill>
        <p:spPr bwMode="auto">
          <a:xfrm>
            <a:off x="1544139" y="1825625"/>
            <a:ext cx="9103721" cy="435133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迅雷会员（少女心满满）</a:t>
            </a:r>
            <a:endParaRPr lang="zh-CN" altLang="en-US" dirty="0"/>
          </a:p>
        </p:txBody>
      </p:sp>
      <p:pic>
        <p:nvPicPr>
          <p:cNvPr id="4098" name="Picture 2"/>
          <p:cNvPicPr>
            <a:picLocks noGrp="1" noChangeAspect="1" noChangeArrowheads="1"/>
          </p:cNvPicPr>
          <p:nvPr>
            <p:ph idx="1"/>
          </p:nvPr>
        </p:nvPicPr>
        <p:blipFill>
          <a:blip r:embed="rId2" cstate="print"/>
          <a:srcRect/>
          <a:stretch>
            <a:fillRect/>
          </a:stretch>
        </p:blipFill>
        <p:spPr bwMode="auto">
          <a:xfrm>
            <a:off x="1490495" y="1825625"/>
            <a:ext cx="9211010" cy="435133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a:t>
            </a:r>
            <a:r>
              <a:rPr lang="zh-CN" altLang="en-US" dirty="0" smtClean="0"/>
              <a:t>产品经理</a:t>
            </a:r>
            <a:r>
              <a:rPr lang="zh-CN" altLang="en-US" dirty="0" smtClean="0"/>
              <a:t>’的迅雷产品</a:t>
            </a:r>
            <a:endParaRPr lang="zh-CN" altLang="en-US" dirty="0"/>
          </a:p>
        </p:txBody>
      </p:sp>
      <p:sp>
        <p:nvSpPr>
          <p:cNvPr id="6" name="内容占位符 5"/>
          <p:cNvSpPr>
            <a:spLocks noGrp="1"/>
          </p:cNvSpPr>
          <p:nvPr>
            <p:ph idx="1"/>
          </p:nvPr>
        </p:nvSpPr>
        <p:spPr/>
        <p:txBody>
          <a:bodyPr/>
          <a:lstStyle/>
          <a:p>
            <a:endParaRPr lang="zh-CN" altLang="en-US"/>
          </a:p>
        </p:txBody>
      </p:sp>
      <p:pic>
        <p:nvPicPr>
          <p:cNvPr id="5123" name="Picture 3"/>
          <p:cNvPicPr>
            <a:picLocks noChangeAspect="1" noChangeArrowheads="1"/>
          </p:cNvPicPr>
          <p:nvPr/>
        </p:nvPicPr>
        <p:blipFill>
          <a:blip r:embed="rId2" cstate="print"/>
          <a:srcRect/>
          <a:stretch>
            <a:fillRect/>
          </a:stretch>
        </p:blipFill>
        <p:spPr bwMode="auto">
          <a:xfrm>
            <a:off x="407963" y="1707466"/>
            <a:ext cx="10857453" cy="515053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迅雷影音</a:t>
            </a:r>
            <a:endParaRPr lang="zh-CN" altLang="en-US" dirty="0"/>
          </a:p>
        </p:txBody>
      </p:sp>
      <p:pic>
        <p:nvPicPr>
          <p:cNvPr id="7170" name="Picture 2"/>
          <p:cNvPicPr>
            <a:picLocks noGrp="1" noChangeAspect="1" noChangeArrowheads="1"/>
          </p:cNvPicPr>
          <p:nvPr>
            <p:ph idx="1"/>
          </p:nvPr>
        </p:nvPicPr>
        <p:blipFill>
          <a:blip r:embed="rId2" cstate="print"/>
          <a:srcRect/>
          <a:stretch>
            <a:fillRect/>
          </a:stretch>
        </p:blipFill>
        <p:spPr bwMode="auto">
          <a:xfrm>
            <a:off x="1494274" y="1825625"/>
            <a:ext cx="9203452" cy="4351338"/>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迅雷加速器</a:t>
            </a:r>
            <a:endParaRPr lang="zh-CN" altLang="en-US" dirty="0"/>
          </a:p>
        </p:txBody>
      </p:sp>
      <p:pic>
        <p:nvPicPr>
          <p:cNvPr id="8194" name="Picture 2"/>
          <p:cNvPicPr>
            <a:picLocks noGrp="1" noChangeAspect="1" noChangeArrowheads="1"/>
          </p:cNvPicPr>
          <p:nvPr>
            <p:ph idx="1"/>
          </p:nvPr>
        </p:nvPicPr>
        <p:blipFill>
          <a:blip r:embed="rId2" cstate="print"/>
          <a:srcRect/>
          <a:stretch>
            <a:fillRect/>
          </a:stretch>
        </p:blipFill>
        <p:spPr bwMode="auto">
          <a:xfrm>
            <a:off x="1499132" y="1825625"/>
            <a:ext cx="9193736" cy="4351338"/>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迅</a:t>
            </a:r>
            <a:r>
              <a:rPr lang="zh-CN" altLang="en-US" dirty="0" smtClean="0"/>
              <a:t>雷</a:t>
            </a:r>
            <a:r>
              <a:rPr lang="en-US" altLang="zh-CN" dirty="0" smtClean="0"/>
              <a:t>IOS</a:t>
            </a:r>
            <a:endParaRPr lang="zh-CN" altLang="en-US" dirty="0"/>
          </a:p>
        </p:txBody>
      </p:sp>
      <p:pic>
        <p:nvPicPr>
          <p:cNvPr id="9218" name="Picture 2"/>
          <p:cNvPicPr>
            <a:picLocks noGrp="1" noChangeAspect="1" noChangeArrowheads="1"/>
          </p:cNvPicPr>
          <p:nvPr>
            <p:ph idx="1"/>
          </p:nvPr>
        </p:nvPicPr>
        <p:blipFill>
          <a:blip r:embed="rId2" cstate="print"/>
          <a:srcRect/>
          <a:stretch>
            <a:fillRect/>
          </a:stretch>
        </p:blipFill>
        <p:spPr bwMode="auto">
          <a:xfrm>
            <a:off x="1368706" y="1825625"/>
            <a:ext cx="9454587" cy="4351338"/>
          </a:xfrm>
          <a:prstGeom prst="rect">
            <a:avLst/>
          </a:prstGeom>
          <a:noFill/>
          <a:ln w="9525">
            <a:noFill/>
            <a:miter lim="800000"/>
            <a:headEnd/>
            <a:tailEnd/>
          </a:ln>
        </p:spPr>
      </p:pic>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260</TotalTime>
  <Words>370</Words>
  <Application>Microsoft Office PowerPoint</Application>
  <PresentationFormat>自定义</PresentationFormat>
  <Paragraphs>41</Paragraphs>
  <Slides>12</Slides>
  <Notes>0</Notes>
  <HiddenSlides>0</HiddenSlides>
  <MMClips>0</MMClips>
  <ScaleCrop>false</ScaleCrop>
  <HeadingPairs>
    <vt:vector size="4" baseType="variant">
      <vt:variant>
        <vt:lpstr>主题</vt:lpstr>
      </vt:variant>
      <vt:variant>
        <vt:i4>1</vt:i4>
      </vt:variant>
      <vt:variant>
        <vt:lpstr>幻灯片标题</vt:lpstr>
      </vt:variant>
      <vt:variant>
        <vt:i4>12</vt:i4>
      </vt:variant>
    </vt:vector>
  </HeadingPairs>
  <TitlesOfParts>
    <vt:vector size="13" baseType="lpstr">
      <vt:lpstr>Office 主题</vt:lpstr>
      <vt:lpstr> </vt:lpstr>
      <vt:lpstr>主页</vt:lpstr>
      <vt:lpstr>分页</vt:lpstr>
      <vt:lpstr>迅雷9（星球崛起）</vt:lpstr>
      <vt:lpstr>迅雷会员（少女心满满）</vt:lpstr>
      <vt:lpstr>‘产品经理’的迅雷产品</vt:lpstr>
      <vt:lpstr>迅雷影音</vt:lpstr>
      <vt:lpstr>迅雷加速器</vt:lpstr>
      <vt:lpstr>迅雷IOS</vt:lpstr>
      <vt:lpstr>项目初衷：</vt:lpstr>
      <vt:lpstr>幻灯片 11</vt:lpstr>
      <vt:lpstr>项目总结：</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li li</cp:lastModifiedBy>
  <cp:revision>19</cp:revision>
  <dcterms:created xsi:type="dcterms:W3CDTF">2017-11-06T10:00:00Z</dcterms:created>
  <dcterms:modified xsi:type="dcterms:W3CDTF">2017-12-13T06:01:21Z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2052-10.1.0.6929</vt:lpwstr>
  </property>
</Properties>
</file>

<file path=docProps/thumbnail.jpeg>
</file>